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96c9f1ae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96c9f1ae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96c9f1ae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96c9f1ae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9b0c67c71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9b0c67c71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9b0c67c71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e9b0c67c71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9b0c67c71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9b0c67c71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e9b0c67c71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e9b0c67c71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9b0c67c7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9b0c67c7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9b0c67c7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e9b0c67c7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9b0c67c7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e9b0c67c7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9b0c67c7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e9b0c67c7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96c9f1ae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96c9f1ae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9b0c67c7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e9b0c67c7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9b0c67c71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e9b0c67c7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9b0c67c71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e9b0c67c71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9b0c67c71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e9b0c67c71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9b0c67c71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e9b0c67c71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96c9f1ae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e96c9f1ae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e96c9f1ae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e96c9f1ae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9b1255b4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e9b1255b4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e96c9f1ae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e96c9f1ae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96c9f1ae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96c9f1ae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9b1255b4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e9b1255b4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96c9f1ae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96c9f1ae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s://www.python.org/downloads/" TargetMode="External"/><Relationship Id="rId5" Type="http://schemas.openxmlformats.org/officeDocument/2006/relationships/hyperlink" Target="https://pypi.org/project/pyFAI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python.org/downloads/macos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anaconda.com/download/success" TargetMode="External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python.org/3/library/venv.html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22939" l="15273" r="15335" t="1830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1684950"/>
            <a:ext cx="85206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Using pyFAI-calib2 GUI for area-detector calibration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940850" y="3846200"/>
            <a:ext cx="526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By Kevin Morell and Peter Meshkov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6349075" y="1203375"/>
            <a:ext cx="27948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Enter wavelength or energy here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141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Calibration data entry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25" y="799325"/>
            <a:ext cx="5143625" cy="406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6349075" y="2096625"/>
            <a:ext cx="2719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Enter calibrant species or .cif here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6386725" y="3132275"/>
            <a:ext cx="25386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Enter detector here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6401875" y="3966025"/>
            <a:ext cx="26139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Enter image file here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26" name="Google Shape;126;p22"/>
          <p:cNvCxnSpPr>
            <a:stCxn id="120" idx="1"/>
          </p:cNvCxnSpPr>
          <p:nvPr/>
        </p:nvCxnSpPr>
        <p:spPr>
          <a:xfrm flipH="1">
            <a:off x="5164975" y="1402575"/>
            <a:ext cx="1184100" cy="373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22"/>
          <p:cNvCxnSpPr>
            <a:stCxn id="123" idx="1"/>
          </p:cNvCxnSpPr>
          <p:nvPr/>
        </p:nvCxnSpPr>
        <p:spPr>
          <a:xfrm rot="10800000">
            <a:off x="5071075" y="2031075"/>
            <a:ext cx="1278000" cy="365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22"/>
          <p:cNvCxnSpPr>
            <a:stCxn id="124" idx="1"/>
          </p:cNvCxnSpPr>
          <p:nvPr/>
        </p:nvCxnSpPr>
        <p:spPr>
          <a:xfrm rot="10800000">
            <a:off x="5191825" y="2527475"/>
            <a:ext cx="1194900" cy="804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2"/>
          <p:cNvCxnSpPr>
            <a:stCxn id="125" idx="1"/>
          </p:cNvCxnSpPr>
          <p:nvPr/>
        </p:nvCxnSpPr>
        <p:spPr>
          <a:xfrm rot="10800000">
            <a:off x="5258875" y="3184825"/>
            <a:ext cx="1143000" cy="97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5380400" y="4469375"/>
            <a:ext cx="30993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1425">
                <a:solidFill>
                  <a:schemeClr val="dk1"/>
                </a:solidFill>
              </a:rPr>
              <a:t>Once all fields are filled, press next</a:t>
            </a:r>
            <a:endParaRPr sz="152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5375200" y="1152475"/>
            <a:ext cx="34572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Masks are files that filter out unwanted data from your detector readings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example, in the figure on the left, you can see where our beam stop and arm </a:t>
            </a:r>
            <a:r>
              <a:rPr lang="en">
                <a:solidFill>
                  <a:schemeClr val="dk1"/>
                </a:solidFill>
              </a:rPr>
              <a:t>were</a:t>
            </a:r>
            <a:r>
              <a:rPr lang="en">
                <a:solidFill>
                  <a:schemeClr val="dk1"/>
                </a:solidFill>
              </a:rPr>
              <a:t> blocking light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However, some imperfections like dead pixels are harder to spot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Calib2 mask provides a few tools for these situations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26" y="1152475"/>
            <a:ext cx="5002100" cy="36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141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 intro</a:t>
            </a:r>
            <a:endParaRPr/>
          </a:p>
        </p:txBody>
      </p:sp>
      <p:sp>
        <p:nvSpPr>
          <p:cNvPr id="138" name="Google Shape;138;p23"/>
          <p:cNvSpPr/>
          <p:nvPr/>
        </p:nvSpPr>
        <p:spPr>
          <a:xfrm>
            <a:off x="903600" y="4537975"/>
            <a:ext cx="1791600" cy="213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/>
          <p:nvPr/>
        </p:nvSpPr>
        <p:spPr>
          <a:xfrm>
            <a:off x="4193575" y="1868950"/>
            <a:ext cx="957600" cy="29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4193575" y="2162350"/>
            <a:ext cx="957600" cy="57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/>
        </p:nvSpPr>
        <p:spPr>
          <a:xfrm>
            <a:off x="4247625" y="3166425"/>
            <a:ext cx="872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Mask toolbar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2623725" y="4324975"/>
            <a:ext cx="16239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</a:rPr>
              <a:t>Helpful information</a:t>
            </a:r>
            <a:endParaRPr sz="12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5375200" y="1152475"/>
            <a:ext cx="3457200" cy="3697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we handle the beamstop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two circled Draw Tools are the most helpful, one draws </a:t>
            </a:r>
            <a:r>
              <a:rPr lang="en">
                <a:solidFill>
                  <a:schemeClr val="dk1"/>
                </a:solidFill>
              </a:rPr>
              <a:t>ellipses</a:t>
            </a:r>
            <a:r>
              <a:rPr lang="en">
                <a:solidFill>
                  <a:schemeClr val="dk1"/>
                </a:solidFill>
              </a:rPr>
              <a:t> and the other polygons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the </a:t>
            </a:r>
            <a:r>
              <a:rPr lang="en">
                <a:solidFill>
                  <a:schemeClr val="dk1"/>
                </a:solidFill>
              </a:rPr>
              <a:t>ellipse</a:t>
            </a:r>
            <a:r>
              <a:rPr lang="en">
                <a:solidFill>
                  <a:schemeClr val="dk1"/>
                </a:solidFill>
              </a:rPr>
              <a:t> tool to circle the beamstop and the polygon for the arm.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Once selected, the masked areas should be pink as shown.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141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Drawing a mask</a:t>
            </a:r>
            <a:endParaRPr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6400"/>
            <a:ext cx="5070400" cy="376412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/>
          <p:nvPr/>
        </p:nvSpPr>
        <p:spPr>
          <a:xfrm>
            <a:off x="4610625" y="1191075"/>
            <a:ext cx="154500" cy="185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4378925" y="1191075"/>
            <a:ext cx="193200" cy="185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5375100" y="997325"/>
            <a:ext cx="3457200" cy="3697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Next we mask irregular pixels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Depending on the condition of your detector, you may experience different irregularities.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as seen in the top two images, border defects and negative values are easy to handle with calib2.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As seen in the bottom two, </a:t>
            </a:r>
            <a:r>
              <a:rPr lang="en">
                <a:solidFill>
                  <a:schemeClr val="dk1"/>
                </a:solidFill>
              </a:rPr>
              <a:t>defective</a:t>
            </a:r>
            <a:r>
              <a:rPr lang="en">
                <a:solidFill>
                  <a:schemeClr val="dk1"/>
                </a:solidFill>
              </a:rPr>
              <a:t> lines and non-negative outliers are better handled by the </a:t>
            </a:r>
            <a:r>
              <a:rPr lang="en">
                <a:solidFill>
                  <a:schemeClr val="dk1"/>
                </a:solidFill>
              </a:rPr>
              <a:t>median</a:t>
            </a:r>
            <a:r>
              <a:rPr lang="en">
                <a:solidFill>
                  <a:schemeClr val="dk1"/>
                </a:solidFill>
              </a:rPr>
              <a:t> filter described in notebook 003.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141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problems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70" y="861164"/>
            <a:ext cx="1984765" cy="1696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9675" y="848298"/>
            <a:ext cx="1863944" cy="168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75" y="2644319"/>
            <a:ext cx="2030067" cy="167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9675" y="2644350"/>
            <a:ext cx="1863950" cy="16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109625" y="4602700"/>
            <a:ext cx="53535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(note: this is a new example file, as the other one didn’t have many irregularities)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5375100" y="1234850"/>
            <a:ext cx="3457200" cy="3697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irregularities on the boundary: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Use the rectangle tool to mask the </a:t>
            </a:r>
            <a:r>
              <a:rPr lang="en">
                <a:solidFill>
                  <a:schemeClr val="dk1"/>
                </a:solidFill>
              </a:rPr>
              <a:t>defective</a:t>
            </a:r>
            <a:r>
              <a:rPr lang="en">
                <a:solidFill>
                  <a:schemeClr val="dk1"/>
                </a:solidFill>
              </a:rPr>
              <a:t> section. The coordinates on the bottom may be helpful as you need to be completely zoomed out to mask the entire edge.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141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Masking edges</a:t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6400"/>
            <a:ext cx="5070300" cy="409731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/>
          <p:nvPr/>
        </p:nvSpPr>
        <p:spPr>
          <a:xfrm>
            <a:off x="4286250" y="1621825"/>
            <a:ext cx="177600" cy="208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90625" y="4672400"/>
            <a:ext cx="1353600" cy="355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324375" y="1251125"/>
            <a:ext cx="3457200" cy="3552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5498650" y="1250300"/>
            <a:ext cx="3457200" cy="3697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the negative pixel case: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Under Threshold select the left “Mask… below given threshold” option.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Enter a minimum of zero.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Press Mask below.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Once you have created your mask, press next.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141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Masking negatives</a:t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 b="30045" l="30339" r="25549" t="26504"/>
          <a:stretch/>
        </p:blipFill>
        <p:spPr>
          <a:xfrm>
            <a:off x="311700" y="1104375"/>
            <a:ext cx="1195533" cy="113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4">
            <a:alphaModFix/>
          </a:blip>
          <a:srcRect b="30830" l="31873" r="27093" t="25721"/>
          <a:stretch/>
        </p:blipFill>
        <p:spPr>
          <a:xfrm>
            <a:off x="2946888" y="1104375"/>
            <a:ext cx="1112101" cy="113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96674"/>
            <a:ext cx="5070300" cy="25871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7"/>
          <p:cNvCxnSpPr>
            <a:stCxn id="179" idx="3"/>
            <a:endCxn id="180" idx="1"/>
          </p:cNvCxnSpPr>
          <p:nvPr/>
        </p:nvCxnSpPr>
        <p:spPr>
          <a:xfrm>
            <a:off x="1507233" y="1674325"/>
            <a:ext cx="1439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Ring Selection for Calibration: Manual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5876700" y="1372413"/>
            <a:ext cx="295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Once masking is complete, start the ring selection process. Choose the number of rings to extract (5 is usually fine), and left click on a ring to select.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 table of labeled rings should appear; make sure the ring number matches the number you selected.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Try to select each ring multiple times.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9225"/>
            <a:ext cx="4762701" cy="358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964450" y="4788825"/>
            <a:ext cx="34572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(We are back to the original example file)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Ring Selection for Calibration: Automated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5876625" y="1152475"/>
            <a:ext cx="295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After 5 manual rings, the “Extract more rings” feature should be able to extract the rest of the rings for you. Ratatouille!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Make sure to double check the rings it extracts, and also if it seems necessary, select some of the outer rings multiple times.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Hit next to continue to calibration.</a:t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29151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/>
          <p:nvPr/>
        </p:nvSpPr>
        <p:spPr>
          <a:xfrm>
            <a:off x="3510975" y="3902375"/>
            <a:ext cx="1597800" cy="161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</a:t>
            </a:r>
            <a:r>
              <a:rPr lang="en"/>
              <a:t> Calibration</a:t>
            </a: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5876700" y="1170125"/>
            <a:ext cx="295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PONI (point of normal incidence) and the Beam location, should be </a:t>
            </a:r>
            <a:r>
              <a:rPr lang="en">
                <a:solidFill>
                  <a:schemeClr val="dk1"/>
                </a:solidFill>
              </a:rPr>
              <a:t>automatically</a:t>
            </a:r>
            <a:r>
              <a:rPr lang="en">
                <a:solidFill>
                  <a:schemeClr val="dk1"/>
                </a:solidFill>
              </a:rPr>
              <a:t> located based on the rings, as well as some additional parameters.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Now we are ready to integrate.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13038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</a:t>
            </a:r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5876700" y="1480750"/>
            <a:ext cx="295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Once you continue from the calibration, the 2D cake pattern, and the azimuthal integration of the intensity should be automatically created.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53" y="1170125"/>
            <a:ext cx="4743649" cy="356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 amt="50000"/>
          </a:blip>
          <a:srcRect b="22939" l="15273" r="15335" t="1830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pyFAI?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n" sz="2000">
                <a:solidFill>
                  <a:srgbClr val="434343"/>
                </a:solidFill>
              </a:rPr>
              <a:t>pyFAI is a Python library which helps convert XRD detector images to an Intensity vs 2Theta CSV file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n" sz="2000">
                <a:solidFill>
                  <a:srgbClr val="434343"/>
                </a:solidFill>
              </a:rPr>
              <a:t>You will need to have Python installed on your machine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https://www.python.org/downloads/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n" sz="2000">
                <a:solidFill>
                  <a:srgbClr val="434343"/>
                </a:solidFill>
              </a:rPr>
              <a:t>You will also need the pyFAI package installed in a Python environment</a:t>
            </a:r>
            <a:endParaRPr sz="2000">
              <a:solidFill>
                <a:srgbClr val="434343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n" sz="2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https://pypi.org/project/pyFAI/</a:t>
            </a:r>
            <a:r>
              <a:rPr lang="en" sz="2000">
                <a:solidFill>
                  <a:srgbClr val="434343"/>
                </a:solidFill>
              </a:rPr>
              <a:t> 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-"/>
            </a:pPr>
            <a:r>
              <a:rPr lang="en" sz="2000">
                <a:solidFill>
                  <a:srgbClr val="434343"/>
                </a:solidFill>
              </a:rPr>
              <a:t>Otherwise, no other installation is necessary</a:t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Integration: Parameter Adjustment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5876700" y="1170125"/>
            <a:ext cx="295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graphical cells are interactive; zoom in by selecting a rectangular region on either plot (to exit zoom, press the looking </a:t>
            </a:r>
            <a:r>
              <a:rPr lang="en">
                <a:solidFill>
                  <a:schemeClr val="dk1"/>
                </a:solidFill>
              </a:rPr>
              <a:t>glass</a:t>
            </a:r>
            <a:r>
              <a:rPr lang="en">
                <a:solidFill>
                  <a:schemeClr val="dk1"/>
                </a:solidFill>
              </a:rPr>
              <a:t> with the red X over it).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Upon zooming one of the further peaks, we see that it is very jagged; we can deal with this by increasing the number of radial points (essentially increasing the bin count).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050" y="2851000"/>
            <a:ext cx="3282424" cy="19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762" y="1327175"/>
            <a:ext cx="2739000" cy="152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Integration: Parameter Adjustment</a:t>
            </a:r>
            <a:endParaRPr/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5876700" y="1170125"/>
            <a:ext cx="295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Increasing from 1024 by a factor of 8 yields a much nicer peak with little computational increase!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37" y="3019900"/>
            <a:ext cx="3444076" cy="199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2700" y="1170125"/>
            <a:ext cx="3112951" cy="17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Integration: Getting your Result</a:t>
            </a:r>
            <a:endParaRPr/>
          </a:p>
        </p:txBody>
      </p:sp>
      <p:sp>
        <p:nvSpPr>
          <p:cNvPr id="234" name="Google Shape;234;p34"/>
          <p:cNvSpPr txBox="1"/>
          <p:nvPr>
            <p:ph idx="1" type="body"/>
          </p:nvPr>
        </p:nvSpPr>
        <p:spPr>
          <a:xfrm>
            <a:off x="5333425" y="1096250"/>
            <a:ext cx="3480900" cy="3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 the Save icon at the the top to save Intensity vs 2Theta data as a CSV.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 “Save as PONI file…” to save your calibration as a PONI file.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Later, if you prefer to redo integration with the pyFAI python tool instead of the GUI, you can import this PONI file.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>
                <a:solidFill>
                  <a:srgbClr val="FF0000"/>
                </a:solidFill>
              </a:rPr>
              <a:t>(*) The peak in this page is a bit off. This will be addressed later.</a:t>
            </a:r>
            <a:endParaRPr b="1" i="1">
              <a:solidFill>
                <a:srgbClr val="FF0000"/>
              </a:solidFill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4393124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4"/>
          <p:cNvSpPr/>
          <p:nvPr/>
        </p:nvSpPr>
        <p:spPr>
          <a:xfrm>
            <a:off x="2107075" y="1235375"/>
            <a:ext cx="242400" cy="178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"/>
          <p:cNvSpPr/>
          <p:nvPr/>
        </p:nvSpPr>
        <p:spPr>
          <a:xfrm>
            <a:off x="2484600" y="4139050"/>
            <a:ext cx="2179800" cy="277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Riding your PONI into Colab</a:t>
            </a:r>
            <a:endParaRPr/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5575275" y="1017725"/>
            <a:ext cx="3480900" cy="3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the pySULI folder on Colab, upload your PONI file </a:t>
            </a:r>
            <a:r>
              <a:rPr lang="en">
                <a:solidFill>
                  <a:schemeClr val="dk1"/>
                </a:solidFill>
              </a:rPr>
              <a:t>somewhere</a:t>
            </a:r>
            <a:r>
              <a:rPr lang="en">
                <a:solidFill>
                  <a:schemeClr val="dk1"/>
                </a:solidFill>
              </a:rPr>
              <a:t> notebook 003 can easily access it.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Edit the cell on the left so that ai_recalibrated loads from YOUR PONI file, and not the one created earlier in the notebook.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PONI can be read with pyFAI.load()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50" y="2403687"/>
            <a:ext cx="5367501" cy="7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 rotWithShape="1">
          <a:blip r:embed="rId4">
            <a:alphaModFix/>
          </a:blip>
          <a:srcRect b="0" l="0" r="31389" t="0"/>
          <a:stretch/>
        </p:blipFill>
        <p:spPr>
          <a:xfrm>
            <a:off x="123550" y="1472850"/>
            <a:ext cx="5367500" cy="39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35"/>
          <p:cNvCxnSpPr>
            <a:stCxn id="245" idx="2"/>
            <a:endCxn id="244" idx="0"/>
          </p:cNvCxnSpPr>
          <p:nvPr/>
        </p:nvCxnSpPr>
        <p:spPr>
          <a:xfrm>
            <a:off x="2807300" y="1872125"/>
            <a:ext cx="0" cy="531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idx="1" type="body"/>
          </p:nvPr>
        </p:nvSpPr>
        <p:spPr>
          <a:xfrm>
            <a:off x="5663100" y="2130750"/>
            <a:ext cx="34809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The output shows our calibration was successful.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270477" cy="2707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Python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Python installation is different based on your OS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Windows: go to the Microsoft Store and find the most recent version of python. It will install to a hidden folder and again will not have to be used beyond setup wizard.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MacOS: download from python site and follow setup guide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https://www.python.org/downloads/macos/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Linux: run “sudo apt install python3” in terminal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872" y="2830700"/>
            <a:ext cx="1985475" cy="217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Conda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Package manager for Python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Anaconda is heavier version, with almost every package you could possibly need preinstalled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Miniconda is lighter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Neither version comes with pyFAI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Download for any OS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https://www.anaconda.com/download/success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Follow setup guide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It may ask if you want to open terminal in your python environment by default; select yes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262" y="3844050"/>
            <a:ext cx="2123475" cy="10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Python Environment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67863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Activate your Python environment in terminal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This is easy to do with conda, just enter the command “conda activate” in terminal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To deactivate, enter “conda deactivate”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If you are using Python venv instead of conda, follow these instructions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https://docs.python.org/3/library/venv.html</a:t>
            </a:r>
            <a:r>
              <a:rPr lang="en">
                <a:solidFill>
                  <a:schemeClr val="dk1"/>
                </a:solidFill>
              </a:rPr>
              <a:t> (I </a:t>
            </a:r>
            <a:r>
              <a:rPr lang="en">
                <a:solidFill>
                  <a:schemeClr val="dk1"/>
                </a:solidFill>
              </a:rPr>
              <a:t>recommend</a:t>
            </a:r>
            <a:r>
              <a:rPr lang="en">
                <a:solidFill>
                  <a:schemeClr val="dk1"/>
                </a:solidFill>
              </a:rPr>
              <a:t> using conda)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You should have (base) in front of your username if the environment is active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If using Python virtual environment, it may be (venv) or something else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Now you can call system level Python commands in terminal (ex: “pip install”)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1212600" y="4074600"/>
            <a:ext cx="6718800" cy="91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4">
            <a:alphaModFix/>
          </a:blip>
          <a:srcRect b="0" l="1273" r="0" t="0"/>
          <a:stretch/>
        </p:blipFill>
        <p:spPr>
          <a:xfrm>
            <a:off x="1583588" y="4132313"/>
            <a:ext cx="6089175" cy="8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31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pip Installer</a:t>
            </a:r>
            <a:endParaRPr sz="2500"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pip is a tool that installs python packages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Python versions &gt;=3.4 come with pip preinstalled.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Ensure pip is installed with the command “pip </a:t>
            </a:r>
            <a:r>
              <a:rPr lang="en">
                <a:solidFill>
                  <a:schemeClr val="dk1"/>
                </a:solidFill>
              </a:rPr>
              <a:t>--</a:t>
            </a:r>
            <a:r>
              <a:rPr lang="en">
                <a:solidFill>
                  <a:schemeClr val="dk1"/>
                </a:solidFill>
              </a:rPr>
              <a:t>version”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If it is missing, try the following commands in terminal: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Windows: “py -m ensurepip --upgrade”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MacOS: “python -m ensurepip --upgrade”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Linux: “python -m ensurepip --upgrade”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Called through terminal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Can be called in Python shell (in a Python program) by including an exclamation mark before the command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Conda has an equivalent command “conda install”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850" y="146875"/>
            <a:ext cx="2152050" cy="14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/>
          <p:nvPr/>
        </p:nvSpPr>
        <p:spPr>
          <a:xfrm>
            <a:off x="561300" y="2253750"/>
            <a:ext cx="8021400" cy="52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163" y="2309090"/>
            <a:ext cx="7173674" cy="4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4189800"/>
            <a:ext cx="8743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pip should automatically install all of the required modules for pyFAI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27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pyFAI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0550"/>
            <a:ext cx="8681096" cy="30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/>
          <p:nvPr/>
        </p:nvSpPr>
        <p:spPr>
          <a:xfrm>
            <a:off x="108125" y="957650"/>
            <a:ext cx="2208900" cy="17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310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Install pyFAI cont.</a:t>
            </a:r>
            <a:endParaRPr sz="2500"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256875" y="1033700"/>
            <a:ext cx="8520600" cy="37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If “pip install pyFAI” doesn’t work, e</a:t>
            </a:r>
            <a:r>
              <a:rPr lang="en">
                <a:solidFill>
                  <a:schemeClr val="dk1"/>
                </a:solidFill>
              </a:rPr>
              <a:t>nsure your terminal is opened in the Python environment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I.e. you see (base) or (venv) or some custom made environment name in front of your name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Now you can run the pyFAI graphical user interface using the command “pyFAI-calib2” in terminal; the interface shown below should pop up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Your directory location in terminal doesn’t matter, the GUI allows you to select files from anywhere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997" y="3381375"/>
            <a:ext cx="2480348" cy="1550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200100" y="1478675"/>
            <a:ext cx="8743800" cy="29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order to create the calibration (PONI) file you need a few key things: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The data .tiff file (detector image) saved locally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The wavelength or energy your data was taken with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The name of the detector used to collect your data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The species of the sample or a .cif file for that species (if it is not present in the drop down in pyFAI)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27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PONI File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